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411" r:id="rId3"/>
    <p:sldId id="412" r:id="rId4"/>
    <p:sldId id="413" r:id="rId5"/>
    <p:sldId id="414" r:id="rId6"/>
    <p:sldId id="415" r:id="rId7"/>
    <p:sldId id="416" r:id="rId8"/>
    <p:sldId id="417" r:id="rId9"/>
    <p:sldId id="418" r:id="rId10"/>
    <p:sldId id="419" r:id="rId11"/>
    <p:sldId id="425" r:id="rId12"/>
    <p:sldId id="420" r:id="rId13"/>
    <p:sldId id="421" r:id="rId14"/>
    <p:sldId id="422" r:id="rId15"/>
    <p:sldId id="423" r:id="rId16"/>
    <p:sldId id="424" r:id="rId17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523255B-E7E0-4CCD-92E2-4EE8500A2BFF}">
          <p14:sldIdLst>
            <p14:sldId id="256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5"/>
            <p14:sldId id="420"/>
            <p14:sldId id="421"/>
            <p14:sldId id="422"/>
            <p14:sldId id="423"/>
            <p14:sldId id="4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5F"/>
    <a:srgbClr val="032952"/>
    <a:srgbClr val="0067A7"/>
    <a:srgbClr val="003865"/>
    <a:srgbClr val="00213B"/>
    <a:srgbClr val="003560"/>
    <a:srgbClr val="284F76"/>
    <a:srgbClr val="394753"/>
    <a:srgbClr val="3E474E"/>
    <a:srgbClr val="5B53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262014-2515-4D7C-ADC7-6EEA46861A64}" v="77" dt="2023-02-01T11:14:47.0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7" autoAdjust="0"/>
    <p:restoredTop sz="81030" autoAdjust="0"/>
  </p:normalViewPr>
  <p:slideViewPr>
    <p:cSldViewPr>
      <p:cViewPr varScale="1">
        <p:scale>
          <a:sx n="122" d="100"/>
          <a:sy n="122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433B5-D728-E146-B948-C37A5EC05FB8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02F00-C535-204F-B4B5-528FB2DC4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61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12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37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40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41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38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89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68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1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3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48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95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01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84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56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03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9551" y="1203599"/>
            <a:ext cx="3744417" cy="5040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Title: Font size 24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6349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9551" y="1203599"/>
            <a:ext cx="3744417" cy="5040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Title: Font size 24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747815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9978F3-40AA-B047-B077-E6C1CE004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14" y="1243445"/>
            <a:ext cx="4972050" cy="592282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57762F7-94EF-0744-BA0E-BF26083BC29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17923" y="2262188"/>
            <a:ext cx="4260056" cy="46672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700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 spc="-10">
          <a:solidFill>
            <a:srgbClr val="483F6A"/>
          </a:solidFill>
          <a:latin typeface="Times New Roman"/>
          <a:ea typeface="ヒラギノ角ゴ Pro W3" charset="0"/>
          <a:cs typeface="Times New Roman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1600">
          <a:solidFill>
            <a:srgbClr val="4F5961"/>
          </a:solidFill>
          <a:latin typeface="+mn-lt"/>
          <a:ea typeface="ヒラギノ角ゴ Pro W3" charset="0"/>
          <a:cs typeface="ヒラギノ角ゴ Pro W3" charset="0"/>
        </a:defRPr>
      </a:lvl1pPr>
      <a:lvl2pPr marL="4572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ヒラギノ角ゴ Pro W3" charset="0"/>
          <a:cs typeface="ＭＳ Ｐゴシック" charset="0"/>
        </a:defRPr>
      </a:lvl2pPr>
      <a:lvl3pPr marL="914400" algn="l" rtl="0" eaLnBrk="1" fontAlgn="base" hangingPunct="1">
        <a:spcBef>
          <a:spcPct val="20000"/>
        </a:spcBef>
        <a:spcAft>
          <a:spcPct val="0"/>
        </a:spcAft>
        <a:defRPr sz="1200" b="1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3pPr>
      <a:lvl4pPr marL="13716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4pPr>
      <a:lvl5pPr marL="18288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oftmech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 Gilbert Scott Building">
            <a:extLst>
              <a:ext uri="{FF2B5EF4-FFF2-40B4-BE49-F238E27FC236}">
                <a16:creationId xmlns:a16="http://schemas.microsoft.com/office/drawing/2014/main" id="{E1048C9E-FD83-5065-AB12-61A24A125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8013"/>
            <a:ext cx="9252520" cy="52045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14" y="1243444"/>
            <a:ext cx="5566354" cy="1184289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br>
              <a:rPr lang="en-US" dirty="0"/>
            </a:b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D4B5D-42CE-4231-8E29-1383C4683473}"/>
              </a:ext>
            </a:extLst>
          </p:cNvPr>
          <p:cNvSpPr txBox="1"/>
          <p:nvPr/>
        </p:nvSpPr>
        <p:spPr>
          <a:xfrm>
            <a:off x="661830" y="1243444"/>
            <a:ext cx="556635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3560"/>
                </a:solidFill>
              </a:rPr>
              <a:t>SofTMech – Digital Twins of the Heart</a:t>
            </a:r>
          </a:p>
          <a:p>
            <a:endParaRPr lang="en-US" b="1" dirty="0">
              <a:solidFill>
                <a:srgbClr val="003560"/>
              </a:solidFill>
            </a:endParaRPr>
          </a:p>
          <a:p>
            <a:r>
              <a:rPr lang="en-US" sz="2000" b="1" dirty="0">
                <a:solidFill>
                  <a:srgbClr val="003560"/>
                </a:solidFill>
              </a:rPr>
              <a:t>Dr Vinny Davies</a:t>
            </a:r>
          </a:p>
        </p:txBody>
      </p:sp>
      <p:pic>
        <p:nvPicPr>
          <p:cNvPr id="4098" name="Picture 2" descr="SoftMech logo">
            <a:extLst>
              <a:ext uri="{FF2B5EF4-FFF2-40B4-BE49-F238E27FC236}">
                <a16:creationId xmlns:a16="http://schemas.microsoft.com/office/drawing/2014/main" id="{2BA4B802-76FB-975D-636C-B257F067F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23478"/>
            <a:ext cx="2371725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568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An Example in Cardiac Mechanics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FAEC8929-2DF7-7420-A7A8-C4C6FFE55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861" y="1595343"/>
            <a:ext cx="6268278" cy="30646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77D4A0-2266-D405-F9CD-295C21198390}"/>
              </a:ext>
            </a:extLst>
          </p:cNvPr>
          <p:cNvSpPr/>
          <p:nvPr/>
        </p:nvSpPr>
        <p:spPr>
          <a:xfrm>
            <a:off x="1614579" y="2299567"/>
            <a:ext cx="1284507" cy="1281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ircle&#10;&#10;Description automatically generated with low confidence">
            <a:extLst>
              <a:ext uri="{FF2B5EF4-FFF2-40B4-BE49-F238E27FC236}">
                <a16:creationId xmlns:a16="http://schemas.microsoft.com/office/drawing/2014/main" id="{E68E326A-B13C-4E1C-2ACB-7B30D905D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1844" y="2295117"/>
            <a:ext cx="1049975" cy="128116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E817EB-247F-03F4-818B-335AC820CFA2}"/>
              </a:ext>
            </a:extLst>
          </p:cNvPr>
          <p:cNvCxnSpPr>
            <a:cxnSpLocks/>
          </p:cNvCxnSpPr>
          <p:nvPr/>
        </p:nvCxnSpPr>
        <p:spPr>
          <a:xfrm flipH="1">
            <a:off x="5630214" y="1491010"/>
            <a:ext cx="944419" cy="108074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27CB1DA-6EDA-F118-62C2-B960DA777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915" y="1200614"/>
            <a:ext cx="1492501" cy="149728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E79182-B6C1-DA99-0CF0-784767D1F4DB}"/>
              </a:ext>
            </a:extLst>
          </p:cNvPr>
          <p:cNvCxnSpPr>
            <a:cxnSpLocks/>
          </p:cNvCxnSpPr>
          <p:nvPr/>
        </p:nvCxnSpPr>
        <p:spPr>
          <a:xfrm>
            <a:off x="852530" y="2734712"/>
            <a:ext cx="832252" cy="32543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2896603-2397-5389-34A5-AF35313AD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845" y="3545991"/>
            <a:ext cx="1475491" cy="14802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03AE37-EE23-9B3F-8C78-080973FDEE2D}"/>
              </a:ext>
            </a:extLst>
          </p:cNvPr>
          <p:cNvCxnSpPr>
            <a:cxnSpLocks/>
          </p:cNvCxnSpPr>
          <p:nvPr/>
        </p:nvCxnSpPr>
        <p:spPr>
          <a:xfrm flipH="1" flipV="1">
            <a:off x="7514036" y="2951458"/>
            <a:ext cx="878554" cy="484388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F2E7145C-6513-A4AF-D463-F476D68A70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109" y="873175"/>
            <a:ext cx="1879554" cy="1248463"/>
          </a:xfrm>
          <a:prstGeom prst="rect">
            <a:avLst/>
          </a:prstGeom>
        </p:spPr>
      </p:pic>
      <p:pic>
        <p:nvPicPr>
          <p:cNvPr id="27" name="Picture 26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D0FD4DBA-5E02-0566-3657-FB2690DB59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4916" y="2295117"/>
            <a:ext cx="1309394" cy="1281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91D461-2A35-E167-4F04-2483BB830EF9}"/>
              </a:ext>
            </a:extLst>
          </p:cNvPr>
          <p:cNvSpPr txBox="1"/>
          <p:nvPr/>
        </p:nvSpPr>
        <p:spPr>
          <a:xfrm>
            <a:off x="1783258" y="1389018"/>
            <a:ext cx="2231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solidFill>
                  <a:srgbClr val="003560"/>
                </a:solidFill>
              </a:rPr>
              <a:t>Cardiac Mechanics Digital Twin</a:t>
            </a:r>
            <a:endParaRPr lang="en-GB" sz="7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530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568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An Example in Cardiac Mechanics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FAEC8929-2DF7-7420-A7A8-C4C6FFE55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861" y="1595343"/>
            <a:ext cx="6268278" cy="30646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77D4A0-2266-D405-F9CD-295C21198390}"/>
              </a:ext>
            </a:extLst>
          </p:cNvPr>
          <p:cNvSpPr/>
          <p:nvPr/>
        </p:nvSpPr>
        <p:spPr>
          <a:xfrm>
            <a:off x="1614579" y="2299567"/>
            <a:ext cx="1284507" cy="1281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ircle&#10;&#10;Description automatically generated with low confidence">
            <a:extLst>
              <a:ext uri="{FF2B5EF4-FFF2-40B4-BE49-F238E27FC236}">
                <a16:creationId xmlns:a16="http://schemas.microsoft.com/office/drawing/2014/main" id="{E68E326A-B13C-4E1C-2ACB-7B30D905D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1844" y="2295117"/>
            <a:ext cx="1049975" cy="128116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E817EB-247F-03F4-818B-335AC820CFA2}"/>
              </a:ext>
            </a:extLst>
          </p:cNvPr>
          <p:cNvCxnSpPr>
            <a:cxnSpLocks/>
          </p:cNvCxnSpPr>
          <p:nvPr/>
        </p:nvCxnSpPr>
        <p:spPr>
          <a:xfrm flipH="1">
            <a:off x="5630214" y="1491010"/>
            <a:ext cx="944419" cy="108074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27CB1DA-6EDA-F118-62C2-B960DA777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915" y="1200614"/>
            <a:ext cx="1492501" cy="149728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E79182-B6C1-DA99-0CF0-784767D1F4DB}"/>
              </a:ext>
            </a:extLst>
          </p:cNvPr>
          <p:cNvCxnSpPr>
            <a:cxnSpLocks/>
          </p:cNvCxnSpPr>
          <p:nvPr/>
        </p:nvCxnSpPr>
        <p:spPr>
          <a:xfrm>
            <a:off x="852530" y="2734712"/>
            <a:ext cx="832252" cy="32543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2896603-2397-5389-34A5-AF35313AD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845" y="3545991"/>
            <a:ext cx="1475491" cy="14802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03AE37-EE23-9B3F-8C78-080973FDEE2D}"/>
              </a:ext>
            </a:extLst>
          </p:cNvPr>
          <p:cNvCxnSpPr>
            <a:cxnSpLocks/>
          </p:cNvCxnSpPr>
          <p:nvPr/>
        </p:nvCxnSpPr>
        <p:spPr>
          <a:xfrm flipH="1" flipV="1">
            <a:off x="7514036" y="2951458"/>
            <a:ext cx="878554" cy="484388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rrow: Down 21">
            <a:extLst>
              <a:ext uri="{FF2B5EF4-FFF2-40B4-BE49-F238E27FC236}">
                <a16:creationId xmlns:a16="http://schemas.microsoft.com/office/drawing/2014/main" id="{07383831-20E3-21AB-F322-15389B3EA423}"/>
              </a:ext>
            </a:extLst>
          </p:cNvPr>
          <p:cNvSpPr/>
          <p:nvPr/>
        </p:nvSpPr>
        <p:spPr bwMode="auto">
          <a:xfrm rot="17849798">
            <a:off x="2267020" y="1635633"/>
            <a:ext cx="222555" cy="1340481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8A2C106-4B32-D5E1-7BF2-BC3760E48C83}"/>
              </a:ext>
            </a:extLst>
          </p:cNvPr>
          <p:cNvSpPr/>
          <p:nvPr/>
        </p:nvSpPr>
        <p:spPr bwMode="auto">
          <a:xfrm rot="7080163">
            <a:off x="6840915" y="3474049"/>
            <a:ext cx="222555" cy="1340481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ABF3A000-6A54-25B6-2710-0ABF4F9A5652}"/>
              </a:ext>
            </a:extLst>
          </p:cNvPr>
          <p:cNvSpPr/>
          <p:nvPr/>
        </p:nvSpPr>
        <p:spPr bwMode="auto">
          <a:xfrm rot="4585422">
            <a:off x="3496808" y="3284774"/>
            <a:ext cx="222555" cy="1340481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" name="Picture 4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654CBD48-35FD-22E4-85E2-BEBCEDEB4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916" y="2295117"/>
            <a:ext cx="1309394" cy="1281162"/>
          </a:xfrm>
          <a:prstGeom prst="rect">
            <a:avLst/>
          </a:prstGeom>
        </p:spPr>
      </p:pic>
      <p:pic>
        <p:nvPicPr>
          <p:cNvPr id="25" name="Picture 24" descr="fig_medical_doctor.jpg">
            <a:extLst>
              <a:ext uri="{FF2B5EF4-FFF2-40B4-BE49-F238E27FC236}">
                <a16:creationId xmlns:a16="http://schemas.microsoft.com/office/drawing/2014/main" id="{1FD3F7AA-56DB-16EF-EECC-F88923E7B0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2" y="4112207"/>
            <a:ext cx="1576955" cy="985597"/>
          </a:xfrm>
          <a:prstGeom prst="rect">
            <a:avLst/>
          </a:prstGeom>
        </p:spPr>
      </p:pic>
      <p:pic>
        <p:nvPicPr>
          <p:cNvPr id="26" name="Picture 25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F2E7145C-6513-A4AF-D463-F476D68A70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2109" y="873175"/>
            <a:ext cx="1879554" cy="1248463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4F7FAD5-46BF-C4B3-97A7-C7E87FF268CF}"/>
              </a:ext>
            </a:extLst>
          </p:cNvPr>
          <p:cNvSpPr/>
          <p:nvPr/>
        </p:nvSpPr>
        <p:spPr bwMode="auto">
          <a:xfrm>
            <a:off x="3121877" y="2105339"/>
            <a:ext cx="3551729" cy="158417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Compare and minimise the difference to learn parameters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3CF8CA-307C-F9DD-50C3-EEAF01059C33}"/>
              </a:ext>
            </a:extLst>
          </p:cNvPr>
          <p:cNvSpPr txBox="1"/>
          <p:nvPr/>
        </p:nvSpPr>
        <p:spPr>
          <a:xfrm>
            <a:off x="1783258" y="1389018"/>
            <a:ext cx="2231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solidFill>
                  <a:srgbClr val="003560"/>
                </a:solidFill>
              </a:rPr>
              <a:t>Cardiac Mechanics Digital Twin</a:t>
            </a:r>
            <a:endParaRPr lang="en-GB" sz="7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656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8496943" cy="987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In this sense, the mesh (left) combined with mathematical model acts as a digital twin of the real heart (right)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We can do inference on the digital twin without touching the actual heart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568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3560"/>
                </a:solidFill>
              </a:rPr>
              <a:t>An Example in Cardiac Mechanics</a:t>
            </a:r>
          </a:p>
        </p:txBody>
      </p:sp>
      <p:pic>
        <p:nvPicPr>
          <p:cNvPr id="2" name="Picture 1" descr="Circle&#10;&#10;Description automatically generated with low confidence">
            <a:extLst>
              <a:ext uri="{FF2B5EF4-FFF2-40B4-BE49-F238E27FC236}">
                <a16:creationId xmlns:a16="http://schemas.microsoft.com/office/drawing/2014/main" id="{C69B0EE9-5A46-1E06-4331-58EBD6C25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824" y="2600850"/>
            <a:ext cx="1761080" cy="2148841"/>
          </a:xfrm>
          <a:prstGeom prst="rect">
            <a:avLst/>
          </a:prstGeom>
        </p:spPr>
      </p:pic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F14D3503-3A0E-AA36-DEF0-91E185653721}"/>
              </a:ext>
            </a:extLst>
          </p:cNvPr>
          <p:cNvSpPr/>
          <p:nvPr/>
        </p:nvSpPr>
        <p:spPr bwMode="auto">
          <a:xfrm>
            <a:off x="3131840" y="3456395"/>
            <a:ext cx="2088232" cy="437749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Picture 6" descr="heartMRIimage.jpg">
            <a:extLst>
              <a:ext uri="{FF2B5EF4-FFF2-40B4-BE49-F238E27FC236}">
                <a16:creationId xmlns:a16="http://schemas.microsoft.com/office/drawing/2014/main" id="{96A30F1A-7A18-548E-CDD2-56D1DAA81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600850"/>
            <a:ext cx="2016224" cy="21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08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4176463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Data is linked to the digital twin through annotated MRI scans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The annotations left, are used to create the 3D mesh of the left ventricle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568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3560"/>
                </a:solidFill>
              </a:rPr>
              <a:t>An Example in Cardiac Mechanics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89B7AC-A14B-5EC7-212D-AE5E1B432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580" y="982502"/>
            <a:ext cx="4575915" cy="393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45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4" y="1203598"/>
            <a:ext cx="8568952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There are problems with the approach and this is where statistical emulation comes in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Inference using the mathematical digital twin can take 1 day – not useful for heart attacks!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We can use emulation to make a cheap digital twin of the expensive mathematical digital twin!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568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3560"/>
                </a:solidFill>
              </a:rPr>
              <a:t>An Example in Cardiac Mechanics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366927-E529-B912-3369-B9CC9546E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286" y="3939902"/>
            <a:ext cx="1633389" cy="48294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ED6E60-8D2B-8A94-59BE-0CA0B495FBE8}"/>
              </a:ext>
            </a:extLst>
          </p:cNvPr>
          <p:cNvSpPr/>
          <p:nvPr/>
        </p:nvSpPr>
        <p:spPr bwMode="auto">
          <a:xfrm>
            <a:off x="3563888" y="3795886"/>
            <a:ext cx="1822995" cy="7078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Mathematical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 Digital Twin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6CB370-B869-A6AF-8477-31BC37C16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686" y="3908322"/>
            <a:ext cx="1633389" cy="48294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3865DE0-C3AE-46E6-5644-225792ADC36F}"/>
              </a:ext>
            </a:extLst>
          </p:cNvPr>
          <p:cNvSpPr/>
          <p:nvPr/>
        </p:nvSpPr>
        <p:spPr bwMode="auto">
          <a:xfrm>
            <a:off x="346323" y="3795886"/>
            <a:ext cx="1430514" cy="7078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000" dirty="0">
                <a:ea typeface="ＭＳ Ｐゴシック" charset="-128"/>
                <a:cs typeface="ＭＳ Ｐゴシック" charset="-128"/>
              </a:rPr>
              <a:t>World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D4AF6C9-B463-A6ED-B463-06F1589AF3C3}"/>
              </a:ext>
            </a:extLst>
          </p:cNvPr>
          <p:cNvSpPr/>
          <p:nvPr/>
        </p:nvSpPr>
        <p:spPr bwMode="auto">
          <a:xfrm>
            <a:off x="7146893" y="3795886"/>
            <a:ext cx="1633389" cy="7078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Statistical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 Digital Twin</a:t>
            </a:r>
          </a:p>
        </p:txBody>
      </p:sp>
    </p:spTree>
    <p:extLst>
      <p:ext uri="{BB962C8B-B14F-4D97-AF65-F5344CB8AC3E}">
        <p14:creationId xmlns:p14="http://schemas.microsoft.com/office/powerpoint/2010/main" val="1216467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568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3560"/>
                </a:solidFill>
              </a:rPr>
              <a:t>An Example in Cardiac Mechanics</a:t>
            </a:r>
          </a:p>
        </p:txBody>
      </p:sp>
      <p:pic>
        <p:nvPicPr>
          <p:cNvPr id="2" name="Picture 1" descr="Untitled.png">
            <a:extLst>
              <a:ext uri="{FF2B5EF4-FFF2-40B4-BE49-F238E27FC236}">
                <a16:creationId xmlns:a16="http://schemas.microsoft.com/office/drawing/2014/main" id="{7127277C-3695-6E92-A08F-66AAB108A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453" y="3026168"/>
            <a:ext cx="2846404" cy="1867448"/>
          </a:xfrm>
          <a:prstGeom prst="rect">
            <a:avLst/>
          </a:prstGeom>
        </p:spPr>
      </p:pic>
      <p:pic>
        <p:nvPicPr>
          <p:cNvPr id="3" name="Picture 2" descr="Untitled.png">
            <a:extLst>
              <a:ext uri="{FF2B5EF4-FFF2-40B4-BE49-F238E27FC236}">
                <a16:creationId xmlns:a16="http://schemas.microsoft.com/office/drawing/2014/main" id="{E2A9C8D6-09D4-504B-DED0-BE5AE8B2D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09" y="1284685"/>
            <a:ext cx="2588081" cy="20807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6D55EB-9B35-32E4-E64B-757454A6C96E}"/>
              </a:ext>
            </a:extLst>
          </p:cNvPr>
          <p:cNvSpPr/>
          <p:nvPr/>
        </p:nvSpPr>
        <p:spPr>
          <a:xfrm>
            <a:off x="7480300" y="3626230"/>
            <a:ext cx="867859" cy="3268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Bent Arrow 4">
            <a:extLst>
              <a:ext uri="{FF2B5EF4-FFF2-40B4-BE49-F238E27FC236}">
                <a16:creationId xmlns:a16="http://schemas.microsoft.com/office/drawing/2014/main" id="{ADFBBFC7-A17D-EEE3-7AB7-22C678449B03}"/>
              </a:ext>
            </a:extLst>
          </p:cNvPr>
          <p:cNvSpPr/>
          <p:nvPr/>
        </p:nvSpPr>
        <p:spPr>
          <a:xfrm flipV="1">
            <a:off x="1383700" y="3675002"/>
            <a:ext cx="2385314" cy="59089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cartoonComputer.jpg">
            <a:extLst>
              <a:ext uri="{FF2B5EF4-FFF2-40B4-BE49-F238E27FC236}">
                <a16:creationId xmlns:a16="http://schemas.microsoft.com/office/drawing/2014/main" id="{570E4F1E-3837-9E3A-A645-65349A78F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084" y="885069"/>
            <a:ext cx="836865" cy="836865"/>
          </a:xfrm>
          <a:prstGeom prst="rect">
            <a:avLst/>
          </a:prstGeom>
        </p:spPr>
      </p:pic>
      <p:pic>
        <p:nvPicPr>
          <p:cNvPr id="15" name="Picture 14" descr="cartoonComputer.jpg">
            <a:extLst>
              <a:ext uri="{FF2B5EF4-FFF2-40B4-BE49-F238E27FC236}">
                <a16:creationId xmlns:a16="http://schemas.microsoft.com/office/drawing/2014/main" id="{56991F74-D68B-3FAC-F0A5-F8BD72FEB5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609" y="902864"/>
            <a:ext cx="836865" cy="836865"/>
          </a:xfrm>
          <a:prstGeom prst="rect">
            <a:avLst/>
          </a:prstGeom>
        </p:spPr>
      </p:pic>
      <p:pic>
        <p:nvPicPr>
          <p:cNvPr id="16" name="Picture 15" descr="cartoonComputer.jpg">
            <a:extLst>
              <a:ext uri="{FF2B5EF4-FFF2-40B4-BE49-F238E27FC236}">
                <a16:creationId xmlns:a16="http://schemas.microsoft.com/office/drawing/2014/main" id="{6D93EB1C-946E-6F62-E719-02AE448F3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904" y="1893121"/>
            <a:ext cx="836865" cy="836865"/>
          </a:xfrm>
          <a:prstGeom prst="rect">
            <a:avLst/>
          </a:prstGeom>
        </p:spPr>
      </p:pic>
      <p:pic>
        <p:nvPicPr>
          <p:cNvPr id="17" name="Picture 16" descr="cartoonComputer.jpg">
            <a:extLst>
              <a:ext uri="{FF2B5EF4-FFF2-40B4-BE49-F238E27FC236}">
                <a16:creationId xmlns:a16="http://schemas.microsoft.com/office/drawing/2014/main" id="{664873F8-262D-9344-C87E-D8F50AB272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400" y="1865956"/>
            <a:ext cx="836865" cy="836865"/>
          </a:xfrm>
          <a:prstGeom prst="rect">
            <a:avLst/>
          </a:prstGeom>
        </p:spPr>
      </p:pic>
      <p:sp>
        <p:nvSpPr>
          <p:cNvPr id="18" name="Left Arrow 13">
            <a:extLst>
              <a:ext uri="{FF2B5EF4-FFF2-40B4-BE49-F238E27FC236}">
                <a16:creationId xmlns:a16="http://schemas.microsoft.com/office/drawing/2014/main" id="{E4F312EF-8BDC-CBB8-B21B-FFCE14A4E5DF}"/>
              </a:ext>
            </a:extLst>
          </p:cNvPr>
          <p:cNvSpPr/>
          <p:nvPr/>
        </p:nvSpPr>
        <p:spPr>
          <a:xfrm>
            <a:off x="3544847" y="1771552"/>
            <a:ext cx="2143371" cy="24272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2404CB-A953-A06F-4E1F-24C825F7D357}"/>
              </a:ext>
            </a:extLst>
          </p:cNvPr>
          <p:cNvSpPr txBox="1"/>
          <p:nvPr/>
        </p:nvSpPr>
        <p:spPr>
          <a:xfrm>
            <a:off x="4158379" y="1291680"/>
            <a:ext cx="127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Parallel processing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4E5C9-9043-C275-F53C-6A8A103A729B}"/>
              </a:ext>
            </a:extLst>
          </p:cNvPr>
          <p:cNvSpPr txBox="1"/>
          <p:nvPr/>
        </p:nvSpPr>
        <p:spPr>
          <a:xfrm>
            <a:off x="1554613" y="4309329"/>
            <a:ext cx="20240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Statistical nonlinear  interpolation</a:t>
            </a:r>
          </a:p>
          <a:p>
            <a:pPr algn="ctr"/>
            <a:r>
              <a:rPr lang="en-US" sz="1400" dirty="0"/>
              <a:t>with GPs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5F8150-2369-34DD-61B4-A1B2432460D6}"/>
              </a:ext>
            </a:extLst>
          </p:cNvPr>
          <p:cNvSpPr/>
          <p:nvPr/>
        </p:nvSpPr>
        <p:spPr>
          <a:xfrm>
            <a:off x="148092" y="1371600"/>
            <a:ext cx="352124" cy="2427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199DAE-4066-F23E-3362-FB6BF14E83FA}"/>
              </a:ext>
            </a:extLst>
          </p:cNvPr>
          <p:cNvSpPr/>
          <p:nvPr/>
        </p:nvSpPr>
        <p:spPr>
          <a:xfrm>
            <a:off x="6140084" y="6239638"/>
            <a:ext cx="352124" cy="2427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D5E1F8-F3DE-1286-5898-4D61DD9F0522}"/>
              </a:ext>
            </a:extLst>
          </p:cNvPr>
          <p:cNvSpPr/>
          <p:nvPr/>
        </p:nvSpPr>
        <p:spPr>
          <a:xfrm>
            <a:off x="3705844" y="3024352"/>
            <a:ext cx="352124" cy="2427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7DDDF6-9B83-2665-B970-13EFC060CEB1}"/>
              </a:ext>
            </a:extLst>
          </p:cNvPr>
          <p:cNvSpPr/>
          <p:nvPr/>
        </p:nvSpPr>
        <p:spPr>
          <a:xfrm>
            <a:off x="8169639" y="6155119"/>
            <a:ext cx="352124" cy="2427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FF2DA7-834B-2D3B-31B0-CB642D4DCD78}"/>
              </a:ext>
            </a:extLst>
          </p:cNvPr>
          <p:cNvSpPr/>
          <p:nvPr/>
        </p:nvSpPr>
        <p:spPr>
          <a:xfrm>
            <a:off x="3994405" y="5977481"/>
            <a:ext cx="2345378" cy="2427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661664-62FE-8209-CCB4-DEA76CE2CE1C}"/>
              </a:ext>
            </a:extLst>
          </p:cNvPr>
          <p:cNvSpPr/>
          <p:nvPr/>
        </p:nvSpPr>
        <p:spPr>
          <a:xfrm rot="20668856">
            <a:off x="6772606" y="6106729"/>
            <a:ext cx="1387025" cy="1803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6D5713-4A73-FEE7-A775-3C13B1BC2282}"/>
              </a:ext>
            </a:extLst>
          </p:cNvPr>
          <p:cNvSpPr/>
          <p:nvPr/>
        </p:nvSpPr>
        <p:spPr>
          <a:xfrm rot="16200000">
            <a:off x="3340429" y="3733741"/>
            <a:ext cx="2040794" cy="278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133E3C-6816-834C-E3BD-9B9487E01DFF}"/>
              </a:ext>
            </a:extLst>
          </p:cNvPr>
          <p:cNvSpPr/>
          <p:nvPr/>
        </p:nvSpPr>
        <p:spPr>
          <a:xfrm rot="20356181">
            <a:off x="1760142" y="2962830"/>
            <a:ext cx="1721485" cy="2857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841DBC-EA71-1DEC-D89B-07F561F4FA8C}"/>
              </a:ext>
            </a:extLst>
          </p:cNvPr>
          <p:cNvSpPr/>
          <p:nvPr/>
        </p:nvSpPr>
        <p:spPr>
          <a:xfrm rot="13558911">
            <a:off x="281522" y="2684163"/>
            <a:ext cx="935309" cy="3278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BC2005-912C-3D84-8963-4233F8F35E03}"/>
              </a:ext>
            </a:extLst>
          </p:cNvPr>
          <p:cNvSpPr/>
          <p:nvPr/>
        </p:nvSpPr>
        <p:spPr>
          <a:xfrm rot="16200000">
            <a:off x="1206934" y="2936918"/>
            <a:ext cx="242729" cy="3278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20B681-3661-4762-85EB-0D499F69023F}"/>
              </a:ext>
            </a:extLst>
          </p:cNvPr>
          <p:cNvCxnSpPr>
            <a:cxnSpLocks/>
          </p:cNvCxnSpPr>
          <p:nvPr/>
        </p:nvCxnSpPr>
        <p:spPr>
          <a:xfrm flipV="1">
            <a:off x="1024758" y="1766822"/>
            <a:ext cx="0" cy="12369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07A55E5-408B-6765-2E5F-8FCA2DDC15E9}"/>
              </a:ext>
            </a:extLst>
          </p:cNvPr>
          <p:cNvSpPr/>
          <p:nvPr/>
        </p:nvSpPr>
        <p:spPr>
          <a:xfrm rot="16200000">
            <a:off x="344349" y="2355114"/>
            <a:ext cx="1097340" cy="2000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4E9DDB-F760-2008-B856-E7B26268C2F4}"/>
              </a:ext>
            </a:extLst>
          </p:cNvPr>
          <p:cNvCxnSpPr>
            <a:cxnSpLocks/>
          </p:cNvCxnSpPr>
          <p:nvPr/>
        </p:nvCxnSpPr>
        <p:spPr>
          <a:xfrm>
            <a:off x="999399" y="2963983"/>
            <a:ext cx="743880" cy="3362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BA92BD8-8A28-72E8-8DEE-34BDCC0F4AC3}"/>
              </a:ext>
            </a:extLst>
          </p:cNvPr>
          <p:cNvCxnSpPr>
            <a:cxnSpLocks/>
          </p:cNvCxnSpPr>
          <p:nvPr/>
        </p:nvCxnSpPr>
        <p:spPr>
          <a:xfrm flipV="1">
            <a:off x="999399" y="2663573"/>
            <a:ext cx="1093665" cy="3024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2A34E5E-5E19-2554-3319-668FC0464743}"/>
              </a:ext>
            </a:extLst>
          </p:cNvPr>
          <p:cNvSpPr txBox="1"/>
          <p:nvPr/>
        </p:nvSpPr>
        <p:spPr>
          <a:xfrm rot="16200000">
            <a:off x="-47086" y="2071743"/>
            <a:ext cx="1418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Model outputs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0D05DE-9EC7-729C-CCA6-4A6166962CAC}"/>
              </a:ext>
            </a:extLst>
          </p:cNvPr>
          <p:cNvSpPr txBox="1"/>
          <p:nvPr/>
        </p:nvSpPr>
        <p:spPr>
          <a:xfrm rot="16200000">
            <a:off x="3718115" y="3746903"/>
            <a:ext cx="1418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Model outputs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2F5424-8FFA-4AAA-4238-45BAAD01BAD3}"/>
              </a:ext>
            </a:extLst>
          </p:cNvPr>
          <p:cNvSpPr txBox="1"/>
          <p:nvPr/>
        </p:nvSpPr>
        <p:spPr>
          <a:xfrm rot="1563607">
            <a:off x="484983" y="3177999"/>
            <a:ext cx="1629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Parameters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C9491E-DCB8-62B5-7B3A-9FF30768E13F}"/>
              </a:ext>
            </a:extLst>
          </p:cNvPr>
          <p:cNvSpPr txBox="1"/>
          <p:nvPr/>
        </p:nvSpPr>
        <p:spPr>
          <a:xfrm>
            <a:off x="5354623" y="4759156"/>
            <a:ext cx="1629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2030938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4" y="1203598"/>
            <a:ext cx="4680520" cy="256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Fast inference is possible using the statistical digital twins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Limitations remain in terms of making the digital twins effective for new patients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Opens up the possibility of personalised treatment and diagnosis going forward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568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3560"/>
                </a:solidFill>
              </a:rPr>
              <a:t>An Example in Cardiac Mechanics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3D0C67D-61F0-2F51-6456-5C8DDE1D1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873175"/>
            <a:ext cx="3134206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95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8568951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The SofTMech Centre (</a:t>
            </a:r>
            <a:r>
              <a:rPr lang="en-GB" sz="1800" dirty="0">
                <a:solidFill>
                  <a:srgbClr val="003560"/>
                </a:solidFill>
                <a:hlinkClick r:id="rId4"/>
              </a:rPr>
              <a:t>http://www.softmech.org/</a:t>
            </a:r>
            <a:r>
              <a:rPr lang="en-GB" sz="1800" dirty="0">
                <a:solidFill>
                  <a:srgbClr val="003560"/>
                </a:solidFill>
              </a:rPr>
              <a:t>) is a Centre of Mathematics for Healthcare at the University of Glasgow</a:t>
            </a:r>
          </a:p>
          <a:p>
            <a:pPr lvl="2">
              <a:spcBef>
                <a:spcPts val="0"/>
              </a:spcBef>
              <a:spcAft>
                <a:spcPts val="500"/>
              </a:spcAft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The Centre consists of multiple academic, clinical and industrial partners and combines extensive expertise in mathematical, statistical and computational modelling of cardiac physiology and disease.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7" y="411510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SofTMech Centre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FBD06-2D4A-4B90-9919-4D80708889CD}"/>
              </a:ext>
            </a:extLst>
          </p:cNvPr>
          <p:cNvSpPr txBox="1"/>
          <p:nvPr/>
        </p:nvSpPr>
        <p:spPr>
          <a:xfrm>
            <a:off x="5724128" y="2933559"/>
            <a:ext cx="3188382" cy="1938992"/>
          </a:xfrm>
          <a:prstGeom prst="rect">
            <a:avLst/>
          </a:prstGeom>
          <a:noFill/>
          <a:ln w="44450">
            <a:solidFill>
              <a:srgbClr val="00355F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SofTMech: Centre for Multiscale Soft Tissue Mechanics - with application to heart &amp; cancer (EP/N014642/1)</a:t>
            </a:r>
          </a:p>
          <a:p>
            <a:endParaRPr lang="en-US" sz="1200" dirty="0"/>
          </a:p>
          <a:p>
            <a:r>
              <a:rPr lang="en-US" sz="1200" dirty="0" err="1"/>
              <a:t>SofTMech^MP</a:t>
            </a:r>
            <a:r>
              <a:rPr lang="en-US" sz="1200" dirty="0"/>
              <a:t>: SofTMech with MIT and POLIMI (EP/S030875/1)</a:t>
            </a:r>
          </a:p>
          <a:p>
            <a:endParaRPr lang="en-US" sz="1200" dirty="0"/>
          </a:p>
          <a:p>
            <a:r>
              <a:rPr lang="en-US" sz="1200" dirty="0" err="1"/>
              <a:t>SofTMech^SET</a:t>
            </a:r>
            <a:r>
              <a:rPr lang="en-US" sz="1200" dirty="0"/>
              <a:t>: The SofTMech Statistical Emulation and Translation Hub (EP/T017899/1)</a:t>
            </a:r>
            <a:endParaRPr lang="en-GB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A40FB-EA09-7A1C-F433-14358DE10F29}"/>
              </a:ext>
            </a:extLst>
          </p:cNvPr>
          <p:cNvSpPr txBox="1"/>
          <p:nvPr/>
        </p:nvSpPr>
        <p:spPr>
          <a:xfrm>
            <a:off x="107504" y="3363838"/>
            <a:ext cx="5400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The Centre develops mathematical models of the heart combined with statistical inference techniques with applications to heard conditions and beyond</a:t>
            </a:r>
            <a:endParaRPr lang="en-GB" sz="18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377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5400599" cy="3395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The aim is to model complex systems of the heart etc through complex mathematical models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Practically these models are often highly complex, so statistical inference methods are needed to make applicable in a clinically relevant time frame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8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GB" sz="1800" dirty="0">
                <a:solidFill>
                  <a:srgbClr val="003560"/>
                </a:solidFill>
              </a:rPr>
              <a:t>By inferring the parameters of the models, it is hoped that personalised diagnoses and treatments might be possible in the future</a:t>
            </a:r>
            <a:endParaRPr lang="en-US" sz="1800" dirty="0">
              <a:solidFill>
                <a:srgbClr val="0035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568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The Goal of the SofTMech Centre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1026" name="Picture 2" descr="First Aid For Heart Attack: What to Do And Not to Do">
            <a:extLst>
              <a:ext uri="{FF2B5EF4-FFF2-40B4-BE49-F238E27FC236}">
                <a16:creationId xmlns:a16="http://schemas.microsoft.com/office/drawing/2014/main" id="{179670A1-53D1-A187-E4C0-836EB954F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4" r="26117"/>
          <a:stretch/>
        </p:blipFill>
        <p:spPr bwMode="auto">
          <a:xfrm>
            <a:off x="5580112" y="1284685"/>
            <a:ext cx="3491881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500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568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An Example in Cardiac Mechanics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04ABCF94-02D5-B6D8-6D8E-F48F778C5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861" y="1563638"/>
            <a:ext cx="6268278" cy="3064639"/>
          </a:xfrm>
          <a:prstGeom prst="rect">
            <a:avLst/>
          </a:prstGeom>
        </p:spPr>
      </p:pic>
      <p:pic>
        <p:nvPicPr>
          <p:cNvPr id="3" name="Picture 2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1E6D7819-6942-7A5B-2541-51CC568F8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529" y="2279172"/>
            <a:ext cx="1284507" cy="12811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D44FCE-839E-7C8A-A8BC-CCD812802411}"/>
              </a:ext>
            </a:extLst>
          </p:cNvPr>
          <p:cNvSpPr/>
          <p:nvPr/>
        </p:nvSpPr>
        <p:spPr>
          <a:xfrm>
            <a:off x="1614579" y="2267862"/>
            <a:ext cx="1284507" cy="1281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ircle&#10;&#10;Description automatically generated with low confidence">
            <a:extLst>
              <a:ext uri="{FF2B5EF4-FFF2-40B4-BE49-F238E27FC236}">
                <a16:creationId xmlns:a16="http://schemas.microsoft.com/office/drawing/2014/main" id="{B1E544AD-F675-053B-4FD9-C1F2996B76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1844" y="2263412"/>
            <a:ext cx="1049975" cy="12811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27C8DF-4C6B-5262-A954-C1D072474193}"/>
              </a:ext>
            </a:extLst>
          </p:cNvPr>
          <p:cNvSpPr/>
          <p:nvPr/>
        </p:nvSpPr>
        <p:spPr>
          <a:xfrm>
            <a:off x="5016843" y="2130873"/>
            <a:ext cx="2534264" cy="1890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96DCF0-72E2-EAB6-3D3A-4DBD3ED4ABD7}"/>
              </a:ext>
            </a:extLst>
          </p:cNvPr>
          <p:cNvSpPr/>
          <p:nvPr/>
        </p:nvSpPr>
        <p:spPr>
          <a:xfrm>
            <a:off x="1650490" y="1789002"/>
            <a:ext cx="2105964" cy="26402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E0E59-3392-A0C3-1871-1623C6F57A9A}"/>
              </a:ext>
            </a:extLst>
          </p:cNvPr>
          <p:cNvSpPr txBox="1"/>
          <p:nvPr/>
        </p:nvSpPr>
        <p:spPr>
          <a:xfrm>
            <a:off x="1783258" y="1389018"/>
            <a:ext cx="2231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solidFill>
                  <a:srgbClr val="003560"/>
                </a:solidFill>
              </a:rPr>
              <a:t>Cardiac Mechanics Digital Twin</a:t>
            </a:r>
            <a:endParaRPr lang="en-GB" sz="7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961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568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An Example in Cardiac Mechanics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FE6810-D580-FA7A-EAA2-CE91665E1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892597"/>
            <a:ext cx="5154711" cy="2839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976351-3A2A-798D-A026-4AA856523873}"/>
              </a:ext>
            </a:extLst>
          </p:cNvPr>
          <p:cNvSpPr txBox="1"/>
          <p:nvPr/>
        </p:nvSpPr>
        <p:spPr>
          <a:xfrm>
            <a:off x="107505" y="1203598"/>
            <a:ext cx="864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003560"/>
                </a:solidFill>
              </a:rPr>
              <a:t>Model of Left Ventricle movement given by Holzapfel &amp; Ogden Constitutive Law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5DD83F-58DD-2B7A-060E-D3FC3EB25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167" y="1881326"/>
            <a:ext cx="2529207" cy="283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59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568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An Example in Cardiac Mechanics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52C7E4C-A283-6624-158C-43ED5B7E6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861" y="1595343"/>
            <a:ext cx="6268278" cy="3064639"/>
          </a:xfrm>
          <a:prstGeom prst="rect">
            <a:avLst/>
          </a:prstGeom>
        </p:spPr>
      </p:pic>
      <p:pic>
        <p:nvPicPr>
          <p:cNvPr id="11" name="Picture 10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574845D6-517B-4C99-00E9-0D772AECD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529" y="2310877"/>
            <a:ext cx="1284507" cy="12811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77E17B-2E0D-E91C-8406-6551C1A97C19}"/>
              </a:ext>
            </a:extLst>
          </p:cNvPr>
          <p:cNvSpPr/>
          <p:nvPr/>
        </p:nvSpPr>
        <p:spPr>
          <a:xfrm>
            <a:off x="1614579" y="2299567"/>
            <a:ext cx="1284507" cy="1281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Circle&#10;&#10;Description automatically generated with low confidence">
            <a:extLst>
              <a:ext uri="{FF2B5EF4-FFF2-40B4-BE49-F238E27FC236}">
                <a16:creationId xmlns:a16="http://schemas.microsoft.com/office/drawing/2014/main" id="{B336ECB2-15DC-0F63-A9DB-8CE5A5AE4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1844" y="2295117"/>
            <a:ext cx="1049975" cy="12811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BE6DC55-4A0A-23AF-1E7A-2B1FC416C194}"/>
              </a:ext>
            </a:extLst>
          </p:cNvPr>
          <p:cNvSpPr/>
          <p:nvPr/>
        </p:nvSpPr>
        <p:spPr>
          <a:xfrm>
            <a:off x="5016843" y="2162578"/>
            <a:ext cx="2534264" cy="1890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AD85DE-BEA4-0B43-51E0-70725FAA0D1B}"/>
              </a:ext>
            </a:extLst>
          </p:cNvPr>
          <p:cNvSpPr txBox="1"/>
          <p:nvPr/>
        </p:nvSpPr>
        <p:spPr>
          <a:xfrm>
            <a:off x="1783258" y="1389018"/>
            <a:ext cx="2231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solidFill>
                  <a:srgbClr val="003560"/>
                </a:solidFill>
              </a:rPr>
              <a:t>Cardiac Mechanics Digital Twin</a:t>
            </a:r>
            <a:endParaRPr lang="en-GB" sz="7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95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568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An Example in Cardiac Mechanics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FAEC8929-2DF7-7420-A7A8-C4C6FFE55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861" y="1595343"/>
            <a:ext cx="6268278" cy="30646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77D4A0-2266-D405-F9CD-295C21198390}"/>
              </a:ext>
            </a:extLst>
          </p:cNvPr>
          <p:cNvSpPr/>
          <p:nvPr/>
        </p:nvSpPr>
        <p:spPr>
          <a:xfrm>
            <a:off x="1614579" y="2299567"/>
            <a:ext cx="1284507" cy="1281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ircle&#10;&#10;Description automatically generated with low confidence">
            <a:extLst>
              <a:ext uri="{FF2B5EF4-FFF2-40B4-BE49-F238E27FC236}">
                <a16:creationId xmlns:a16="http://schemas.microsoft.com/office/drawing/2014/main" id="{E68E326A-B13C-4E1C-2ACB-7B30D905D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1844" y="2295117"/>
            <a:ext cx="1049975" cy="1281162"/>
          </a:xfrm>
          <a:prstGeom prst="rect">
            <a:avLst/>
          </a:prstGeom>
        </p:spPr>
      </p:pic>
      <p:pic>
        <p:nvPicPr>
          <p:cNvPr id="9" name="Picture 8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1F1E29C9-F20F-E868-2208-3C884A5AD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916" y="2295117"/>
            <a:ext cx="1309394" cy="12811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480D31-5B5F-B590-DCD4-B5F606BFD2B3}"/>
              </a:ext>
            </a:extLst>
          </p:cNvPr>
          <p:cNvSpPr txBox="1"/>
          <p:nvPr/>
        </p:nvSpPr>
        <p:spPr>
          <a:xfrm>
            <a:off x="1783258" y="1389018"/>
            <a:ext cx="2231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solidFill>
                  <a:srgbClr val="003560"/>
                </a:solidFill>
              </a:rPr>
              <a:t>Cardiac Mechanics Digital Twin</a:t>
            </a:r>
            <a:endParaRPr lang="en-GB" sz="7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998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568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An Example in Cardiac Mechanics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FAEC8929-2DF7-7420-A7A8-C4C6FFE55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861" y="1595343"/>
            <a:ext cx="6268278" cy="30646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77D4A0-2266-D405-F9CD-295C21198390}"/>
              </a:ext>
            </a:extLst>
          </p:cNvPr>
          <p:cNvSpPr/>
          <p:nvPr/>
        </p:nvSpPr>
        <p:spPr>
          <a:xfrm>
            <a:off x="1614579" y="2299567"/>
            <a:ext cx="1284507" cy="1281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ircle&#10;&#10;Description automatically generated with low confidence">
            <a:extLst>
              <a:ext uri="{FF2B5EF4-FFF2-40B4-BE49-F238E27FC236}">
                <a16:creationId xmlns:a16="http://schemas.microsoft.com/office/drawing/2014/main" id="{E68E326A-B13C-4E1C-2ACB-7B30D905D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1844" y="2295117"/>
            <a:ext cx="1049975" cy="1281162"/>
          </a:xfrm>
          <a:prstGeom prst="rect">
            <a:avLst/>
          </a:prstGeom>
        </p:spPr>
      </p:pic>
      <p:pic>
        <p:nvPicPr>
          <p:cNvPr id="5" name="Picture 4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09404CEA-731D-F498-D655-CAB90550F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109" y="873175"/>
            <a:ext cx="1879554" cy="124846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E817EB-247F-03F4-818B-335AC820CFA2}"/>
              </a:ext>
            </a:extLst>
          </p:cNvPr>
          <p:cNvCxnSpPr>
            <a:cxnSpLocks/>
          </p:cNvCxnSpPr>
          <p:nvPr/>
        </p:nvCxnSpPr>
        <p:spPr>
          <a:xfrm flipH="1">
            <a:off x="5630214" y="1491010"/>
            <a:ext cx="944419" cy="108074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238BADBC-6AF2-494C-8D9D-7C9572F22E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916" y="2295117"/>
            <a:ext cx="1309394" cy="12811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76C17A-E3CC-E685-DF08-689C3E37D474}"/>
              </a:ext>
            </a:extLst>
          </p:cNvPr>
          <p:cNvSpPr txBox="1"/>
          <p:nvPr/>
        </p:nvSpPr>
        <p:spPr>
          <a:xfrm>
            <a:off x="1783258" y="1389018"/>
            <a:ext cx="2231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solidFill>
                  <a:srgbClr val="003560"/>
                </a:solidFill>
              </a:rPr>
              <a:t>Cardiac Mechanics Digital Twin</a:t>
            </a:r>
            <a:endParaRPr lang="en-GB" sz="7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892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568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An Example in Cardiac Mechanics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FAEC8929-2DF7-7420-A7A8-C4C6FFE55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861" y="1595343"/>
            <a:ext cx="6268278" cy="30646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77D4A0-2266-D405-F9CD-295C21198390}"/>
              </a:ext>
            </a:extLst>
          </p:cNvPr>
          <p:cNvSpPr/>
          <p:nvPr/>
        </p:nvSpPr>
        <p:spPr>
          <a:xfrm>
            <a:off x="1614579" y="2299567"/>
            <a:ext cx="1284507" cy="1281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ircle&#10;&#10;Description automatically generated with low confidence">
            <a:extLst>
              <a:ext uri="{FF2B5EF4-FFF2-40B4-BE49-F238E27FC236}">
                <a16:creationId xmlns:a16="http://schemas.microsoft.com/office/drawing/2014/main" id="{E68E326A-B13C-4E1C-2ACB-7B30D905D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1844" y="2295117"/>
            <a:ext cx="1049975" cy="128116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E817EB-247F-03F4-818B-335AC820CFA2}"/>
              </a:ext>
            </a:extLst>
          </p:cNvPr>
          <p:cNvCxnSpPr>
            <a:cxnSpLocks/>
          </p:cNvCxnSpPr>
          <p:nvPr/>
        </p:nvCxnSpPr>
        <p:spPr>
          <a:xfrm flipH="1">
            <a:off x="5630214" y="1491010"/>
            <a:ext cx="944419" cy="108074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27CB1DA-6EDA-F118-62C2-B960DA777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915" y="1200614"/>
            <a:ext cx="1492501" cy="149728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E79182-B6C1-DA99-0CF0-784767D1F4DB}"/>
              </a:ext>
            </a:extLst>
          </p:cNvPr>
          <p:cNvCxnSpPr>
            <a:cxnSpLocks/>
          </p:cNvCxnSpPr>
          <p:nvPr/>
        </p:nvCxnSpPr>
        <p:spPr>
          <a:xfrm>
            <a:off x="852530" y="2734712"/>
            <a:ext cx="832252" cy="32543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4BE8F99D-594C-9368-EE5E-817B2C69D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109" y="873175"/>
            <a:ext cx="1879554" cy="1248463"/>
          </a:xfrm>
          <a:prstGeom prst="rect">
            <a:avLst/>
          </a:prstGeom>
        </p:spPr>
      </p:pic>
      <p:pic>
        <p:nvPicPr>
          <p:cNvPr id="17" name="Picture 16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9350A383-355A-82B1-97B1-A05A07C5F8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4916" y="2295117"/>
            <a:ext cx="1309394" cy="12811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47AB0A-3F22-13B1-F0EC-410AC5CECD3C}"/>
              </a:ext>
            </a:extLst>
          </p:cNvPr>
          <p:cNvSpPr txBox="1"/>
          <p:nvPr/>
        </p:nvSpPr>
        <p:spPr>
          <a:xfrm>
            <a:off x="1783258" y="1389018"/>
            <a:ext cx="2231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solidFill>
                  <a:srgbClr val="003560"/>
                </a:solidFill>
              </a:rPr>
              <a:t>Cardiac Mechanics Digital Twin</a:t>
            </a:r>
            <a:endParaRPr lang="en-GB" sz="7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346561"/>
      </p:ext>
    </p:extLst>
  </p:cSld>
  <p:clrMapOvr>
    <a:masterClrMapping/>
  </p:clrMapOvr>
</p:sld>
</file>

<file path=ppt/theme/theme1.xml><?xml version="1.0" encoding="utf-8"?>
<a:theme xmlns:a="http://schemas.openxmlformats.org/drawingml/2006/main" name="UoG_PowerPoint_16.9">
  <a:themeElements>
    <a:clrScheme name="University colours">
      <a:dk1>
        <a:srgbClr val="002542"/>
      </a:dk1>
      <a:lt1>
        <a:srgbClr val="FFFFFE"/>
      </a:lt1>
      <a:dk2>
        <a:srgbClr val="354047"/>
      </a:dk2>
      <a:lt2>
        <a:srgbClr val="C54520"/>
      </a:lt2>
      <a:accent1>
        <a:srgbClr val="63548B"/>
      </a:accent1>
      <a:accent2>
        <a:srgbClr val="8D0C64"/>
      </a:accent2>
      <a:accent3>
        <a:srgbClr val="CF1C20"/>
      </a:accent3>
      <a:accent4>
        <a:srgbClr val="4B3B7D"/>
      </a:accent4>
      <a:accent5>
        <a:srgbClr val="003824"/>
      </a:accent5>
      <a:accent6>
        <a:srgbClr val="500B29"/>
      </a:accent6>
      <a:hlink>
        <a:srgbClr val="584B3D"/>
      </a:hlink>
      <a:folHlink>
        <a:srgbClr val="0068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UoG_PowerPoint_16.9</Template>
  <TotalTime>5005</TotalTime>
  <Words>499</Words>
  <Application>Microsoft Office PowerPoint</Application>
  <PresentationFormat>On-screen Show (16:9)</PresentationFormat>
  <Paragraphs>84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Times New Roman</vt:lpstr>
      <vt:lpstr>UoG_PowerPoint_16.9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Peter Howard</dc:creator>
  <cp:keywords/>
  <dc:description/>
  <cp:lastModifiedBy>Vinny Davies</cp:lastModifiedBy>
  <cp:revision>164</cp:revision>
  <dcterms:created xsi:type="dcterms:W3CDTF">2016-02-16T11:44:26Z</dcterms:created>
  <dcterms:modified xsi:type="dcterms:W3CDTF">2023-06-14T14:50:25Z</dcterms:modified>
  <cp:category/>
</cp:coreProperties>
</file>